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47"/>
  </p:notesMasterIdLst>
  <p:handoutMasterIdLst>
    <p:handoutMasterId r:id="rId48"/>
  </p:handoutMasterIdLst>
  <p:sldIdLst>
    <p:sldId id="256" r:id="rId2"/>
    <p:sldId id="297" r:id="rId3"/>
    <p:sldId id="298" r:id="rId4"/>
    <p:sldId id="299" r:id="rId5"/>
    <p:sldId id="300" r:id="rId6"/>
    <p:sldId id="257" r:id="rId7"/>
    <p:sldId id="258" r:id="rId8"/>
    <p:sldId id="259" r:id="rId9"/>
    <p:sldId id="291" r:id="rId10"/>
    <p:sldId id="292" r:id="rId11"/>
    <p:sldId id="293" r:id="rId12"/>
    <p:sldId id="294" r:id="rId13"/>
    <p:sldId id="295" r:id="rId14"/>
    <p:sldId id="260" r:id="rId15"/>
    <p:sldId id="261" r:id="rId16"/>
    <p:sldId id="262" r:id="rId17"/>
    <p:sldId id="263" r:id="rId18"/>
    <p:sldId id="265" r:id="rId19"/>
    <p:sldId id="290" r:id="rId20"/>
    <p:sldId id="264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5" r:id="rId30"/>
    <p:sldId id="274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6" r:id="rId4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3C00"/>
    <a:srgbClr val="0033CC"/>
    <a:srgbClr val="DEF0F2"/>
    <a:srgbClr val="008000"/>
    <a:srgbClr val="8F0000"/>
    <a:srgbClr val="464646"/>
    <a:srgbClr val="F2E5D0"/>
    <a:srgbClr val="CC99FF"/>
    <a:srgbClr val="99FF66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775" autoAdjust="0"/>
    <p:restoredTop sz="86386" autoAdjust="0"/>
  </p:normalViewPr>
  <p:slideViewPr>
    <p:cSldViewPr>
      <p:cViewPr varScale="1">
        <p:scale>
          <a:sx n="130" d="100"/>
          <a:sy n="130" d="100"/>
        </p:scale>
        <p:origin x="208" y="10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9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128" d="100"/>
          <a:sy n="128" d="100"/>
        </p:scale>
        <p:origin x="3928" y="184"/>
      </p:cViewPr>
      <p:guideLst/>
    </p:cSldViewPr>
  </p:notesViewPr>
  <p:gridSpacing cx="91439" cy="91439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handoutMaster" Target="handoutMasters/handout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BEC4D-AF1D-B244-858F-FC7BB69AC3F2}" type="datetimeFigureOut">
              <a:rPr lang="en-US" smtClean="0"/>
              <a:t>11/19/17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7C8AE-DEBD-E641-93E8-ED065F7FB8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049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5E68D8E-92B9-6647-9C13-3186C5B514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527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381000" y="990600"/>
            <a:ext cx="76200" cy="51054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lang="en-US" sz="2400">
              <a:latin typeface="Times New Roman" charset="0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1371600"/>
            <a:ext cx="7696200" cy="20574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765550"/>
            <a:ext cx="7696200" cy="2057400"/>
          </a:xfrm>
        </p:spPr>
        <p:txBody>
          <a:bodyPr/>
          <a:lstStyle>
            <a:lvl1pPr marL="0" indent="0">
              <a:buFont typeface="Wingdings" charset="0"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 sz="1000" b="1"/>
            </a:lvl1pPr>
          </a:lstStyle>
          <a:p>
            <a:fld id="{91E6F249-8D10-7240-A07E-F66CEC252905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0728" name="Group 8"/>
          <p:cNvGrpSpPr>
            <a:grpSpLocks/>
          </p:cNvGrpSpPr>
          <p:nvPr/>
        </p:nvGrpSpPr>
        <p:grpSpPr bwMode="auto">
          <a:xfrm>
            <a:off x="381000" y="304800"/>
            <a:ext cx="8391525" cy="5791200"/>
            <a:chOff x="240" y="192"/>
            <a:chExt cx="5286" cy="3648"/>
          </a:xfrm>
        </p:grpSpPr>
        <p:sp>
          <p:nvSpPr>
            <p:cNvPr id="30729" name="Rectangle 9"/>
            <p:cNvSpPr>
              <a:spLocks noChangeArrowheads="1"/>
            </p:cNvSpPr>
            <p:nvPr/>
          </p:nvSpPr>
          <p:spPr bwMode="auto">
            <a:xfrm flipV="1">
              <a:off x="5236" y="192"/>
              <a:ext cx="288" cy="2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0" name="Rectangle 10"/>
            <p:cNvSpPr>
              <a:spLocks noChangeArrowheads="1"/>
            </p:cNvSpPr>
            <p:nvPr/>
          </p:nvSpPr>
          <p:spPr bwMode="auto">
            <a:xfrm flipV="1">
              <a:off x="240" y="192"/>
              <a:ext cx="5004" cy="288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1" name="Rectangle 11"/>
            <p:cNvSpPr>
              <a:spLocks noChangeArrowheads="1"/>
            </p:cNvSpPr>
            <p:nvPr/>
          </p:nvSpPr>
          <p:spPr bwMode="auto">
            <a:xfrm flipV="1">
              <a:off x="240" y="480"/>
              <a:ext cx="500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ot="10800000"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2" name="Rectangle 12"/>
            <p:cNvSpPr>
              <a:spLocks noChangeArrowheads="1"/>
            </p:cNvSpPr>
            <p:nvPr/>
          </p:nvSpPr>
          <p:spPr bwMode="auto">
            <a:xfrm flipV="1">
              <a:off x="5242" y="480"/>
              <a:ext cx="282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30733" name="Line 13"/>
            <p:cNvSpPr>
              <a:spLocks noChangeShapeType="1"/>
            </p:cNvSpPr>
            <p:nvPr/>
          </p:nvSpPr>
          <p:spPr bwMode="auto">
            <a:xfrm flipH="1">
              <a:off x="480" y="2256"/>
              <a:ext cx="484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734" name="Rectangle 14"/>
            <p:cNvSpPr>
              <a:spLocks noChangeArrowheads="1"/>
            </p:cNvSpPr>
            <p:nvPr/>
          </p:nvSpPr>
          <p:spPr bwMode="auto">
            <a:xfrm>
              <a:off x="240" y="192"/>
              <a:ext cx="5286" cy="364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FDA5FC-E46B-9C44-BC74-948B74CFAE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7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11163"/>
            <a:ext cx="20574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163"/>
            <a:ext cx="6019800" cy="5719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1E3472-7C7E-B14E-BFC5-D45A5C34A3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89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D62B2D-F854-104A-9535-9A504E5923E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D3FEEA-E4EA-8B48-84AC-27AA886F7D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0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48355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F6CE3A-7281-7642-9900-6E16427813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62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4CDA5C-119F-CC4B-9649-ABA59C0C10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50CE1F-3703-B242-8AD0-B0AC82B28EE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02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6963" y="6248400"/>
            <a:ext cx="21034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SJSU Dept. of Computer Science Fall 2013: November 7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2963" y="6248400"/>
            <a:ext cx="26368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CS 151: Object-Oriented Design © R. Mak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1431D7-A35E-FE4C-978D-A4C1DB31A3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58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074743-FE56-7945-B44C-593C2BC728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86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885C50-577F-4141-9922-FD2248DB00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5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1163"/>
            <a:ext cx="8229600" cy="6556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95400"/>
            <a:ext cx="8229600" cy="48355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38120" y="6248400"/>
            <a:ext cx="548679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FF516B7F-12E3-114E-9B55-66756E9F7A1D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9703" name="Group 7"/>
          <p:cNvGrpSpPr>
            <a:grpSpLocks/>
          </p:cNvGrpSpPr>
          <p:nvPr/>
        </p:nvGrpSpPr>
        <p:grpSpPr bwMode="auto">
          <a:xfrm>
            <a:off x="228600" y="0"/>
            <a:ext cx="8686800" cy="1143000"/>
            <a:chOff x="176" y="96"/>
            <a:chExt cx="5472" cy="1008"/>
          </a:xfrm>
        </p:grpSpPr>
        <p:sp>
          <p:nvSpPr>
            <p:cNvPr id="29704" name="Line 8"/>
            <p:cNvSpPr>
              <a:spLocks noChangeShapeType="1"/>
            </p:cNvSpPr>
            <p:nvPr/>
          </p:nvSpPr>
          <p:spPr bwMode="auto">
            <a:xfrm flipH="1">
              <a:off x="288" y="1104"/>
              <a:ext cx="52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705" name="Rectangle 9"/>
            <p:cNvSpPr>
              <a:spLocks noChangeArrowheads="1"/>
            </p:cNvSpPr>
            <p:nvPr/>
          </p:nvSpPr>
          <p:spPr bwMode="auto">
            <a:xfrm>
              <a:off x="5504" y="96"/>
              <a:ext cx="144" cy="144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6" name="Rectangle 10"/>
            <p:cNvSpPr>
              <a:spLocks noChangeArrowheads="1"/>
            </p:cNvSpPr>
            <p:nvPr/>
          </p:nvSpPr>
          <p:spPr bwMode="auto">
            <a:xfrm>
              <a:off x="176" y="96"/>
              <a:ext cx="5326" cy="144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7" name="Rectangle 11"/>
            <p:cNvSpPr>
              <a:spLocks noChangeArrowheads="1"/>
            </p:cNvSpPr>
            <p:nvPr/>
          </p:nvSpPr>
          <p:spPr bwMode="auto">
            <a:xfrm>
              <a:off x="176" y="240"/>
              <a:ext cx="5326" cy="88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  <p:sp>
          <p:nvSpPr>
            <p:cNvPr id="29708" name="Rectangle 12"/>
            <p:cNvSpPr>
              <a:spLocks noChangeArrowheads="1"/>
            </p:cNvSpPr>
            <p:nvPr/>
          </p:nvSpPr>
          <p:spPr bwMode="auto">
            <a:xfrm>
              <a:off x="5504" y="241"/>
              <a:ext cx="144" cy="8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charset="0"/>
              </a:endParaRPr>
            </a:p>
          </p:txBody>
        </p:sp>
      </p:grpSp>
      <p:sp>
        <p:nvSpPr>
          <p:cNvPr id="14" name="TextBox 13"/>
          <p:cNvSpPr txBox="1"/>
          <p:nvPr userDrawn="1"/>
        </p:nvSpPr>
        <p:spPr>
          <a:xfrm>
            <a:off x="1097318" y="6263609"/>
            <a:ext cx="1800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Computer</a:t>
            </a:r>
            <a:r>
              <a:rPr lang="en-US" sz="1000" baseline="0" dirty="0" smtClean="0"/>
              <a:t> Engineering Dept.</a:t>
            </a:r>
          </a:p>
          <a:p>
            <a:r>
              <a:rPr lang="en-US" sz="1000" baseline="0" dirty="0" smtClean="0"/>
              <a:t>Fall 2017: November </a:t>
            </a:r>
            <a:r>
              <a:rPr lang="en-US" sz="1000" baseline="0" dirty="0" smtClean="0"/>
              <a:t>21</a:t>
            </a:r>
            <a:endParaRPr lang="en-US" sz="1000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228860" y="6263609"/>
            <a:ext cx="2964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smtClean="0"/>
              <a:t>CMPE 135: Object-Oriented</a:t>
            </a:r>
            <a:r>
              <a:rPr lang="en-US" sz="1000" baseline="0" dirty="0" smtClean="0"/>
              <a:t> Analysis and Design</a:t>
            </a:r>
            <a:br>
              <a:rPr lang="en-US" sz="1000" baseline="0" dirty="0" smtClean="0"/>
            </a:br>
            <a:r>
              <a:rPr lang="en-US" sz="1000" baseline="0" dirty="0" smtClean="0"/>
              <a:t>© R. Mak</a:t>
            </a:r>
            <a:endParaRPr lang="en-US" sz="1000" dirty="0"/>
          </a:p>
        </p:txBody>
      </p:sp>
      <p:pic>
        <p:nvPicPr>
          <p:cNvPr id="17" name="Picture 13" descr="SJSU-logo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69900" indent="-469900" algn="l" rtl="0" fontAlgn="base">
        <a:spcBef>
          <a:spcPct val="20000"/>
        </a:spcBef>
        <a:spcAft>
          <a:spcPct val="0"/>
        </a:spcAft>
        <a:buClr>
          <a:schemeClr val="bg2"/>
        </a:buClr>
        <a:buSzPct val="70000"/>
        <a:buFont typeface="Wingdings" charset="0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2400">
          <a:solidFill>
            <a:schemeClr val="tx1"/>
          </a:solidFill>
          <a:latin typeface="+mn-lt"/>
          <a:ea typeface="+mn-ea"/>
        </a:defRPr>
      </a:lvl2pPr>
      <a:lvl3pPr marL="1377950" indent="-468313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charset="0"/>
        <a:buChar char="o"/>
        <a:defRPr sz="2000">
          <a:solidFill>
            <a:schemeClr val="tx1"/>
          </a:solidFill>
          <a:latin typeface="+mn-lt"/>
          <a:ea typeface="+mn-ea"/>
        </a:defRPr>
      </a:lvl3pPr>
      <a:lvl4pPr marL="1827213" indent="-4381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charset="0"/>
        <a:buChar char="n"/>
        <a:defRPr sz="1600">
          <a:solidFill>
            <a:schemeClr val="tx1"/>
          </a:solidFill>
          <a:latin typeface="+mn-lt"/>
          <a:ea typeface="+mn-ea"/>
        </a:defRPr>
      </a:lvl4pPr>
      <a:lvl5pPr marL="22971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5pPr>
      <a:lvl6pPr marL="27543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6pPr>
      <a:lvl7pPr marL="32115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7pPr>
      <a:lvl8pPr marL="36687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8pPr>
      <a:lvl9pPr marL="4125913" indent="-468313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o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cs.sjsu.edu/~ma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mmons.wikimedia.org/w/index.php?curid=27799196" TargetMode="Externa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hyperlink" Target="https://commons.wikimedia.org/w/index.php?curid=36219689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1.qt.io/download-open-source/?hsCtaTracking=f977210e-de67-475f-a32b-65cec207fd03%7Cd62710cd-e1db-46aa-8d4d-2f1c1ffdacea#section-2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mputerhistory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sjsu.edu/~mak/1401/" TargetMode="External"/><Relationship Id="rId4" Type="http://schemas.openxmlformats.org/officeDocument/2006/relationships/hyperlink" Target="http://ed-thelen.org/1401Project/1401RestorationPag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IBM_140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sz="3200" dirty="0"/>
              <a:t>CMPE 135: Object-Oriented Analysis </a:t>
            </a:r>
            <a:br>
              <a:rPr lang="en-US" altLang="x-none" sz="3200" dirty="0"/>
            </a:br>
            <a:r>
              <a:rPr lang="en-US" altLang="x-none" sz="3200" dirty="0"/>
              <a:t>and </a:t>
            </a:r>
            <a:r>
              <a:rPr lang="en-US" altLang="x-none" sz="3200" dirty="0" smtClean="0"/>
              <a:t>Design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2400" dirty="0" smtClean="0"/>
              <a:t>November </a:t>
            </a:r>
            <a:r>
              <a:rPr lang="en-US" sz="2400" dirty="0" smtClean="0"/>
              <a:t>21 </a:t>
            </a:r>
            <a:r>
              <a:rPr lang="en-US" sz="2400" dirty="0" smtClean="0"/>
              <a:t>Class </a:t>
            </a:r>
            <a:r>
              <a:rPr lang="en-US" sz="2400" dirty="0"/>
              <a:t>Meeting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lnSpc>
                <a:spcPct val="90000"/>
              </a:lnSpc>
            </a:pPr>
            <a:r>
              <a:rPr lang="en-US" dirty="0"/>
              <a:t>Department of Computer </a:t>
            </a:r>
            <a:r>
              <a:rPr lang="en-US" dirty="0" smtClean="0"/>
              <a:t>Engineering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San Jose State University</a:t>
            </a:r>
            <a:br>
              <a:rPr lang="en-US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dirty="0" smtClean="0"/>
              <a:t>Fall 2017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Instructor: Ron Mak</a:t>
            </a:r>
          </a:p>
          <a:p>
            <a:pPr algn="ctr">
              <a:lnSpc>
                <a:spcPct val="90000"/>
              </a:lnSpc>
            </a:pPr>
            <a:r>
              <a:rPr lang="en-US" dirty="0">
                <a:hlinkClick r:id="rId2"/>
              </a:rPr>
              <a:t>www.cs.sjsu.edu/~mak</a:t>
            </a:r>
            <a:endParaRPr lang="en-US" dirty="0"/>
          </a:p>
        </p:txBody>
      </p:sp>
      <p:pic>
        <p:nvPicPr>
          <p:cNvPr id="2053" name="Picture 5" descr="sjsu_logo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32638" y="4591050"/>
            <a:ext cx="1096962" cy="10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1E6F249-8D10-7240-A07E-F66CEC252905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 descr="Screen Shot 2015-08-23 at 4.03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40" y="4617707"/>
            <a:ext cx="878610" cy="1188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dirty="0" smtClean="0"/>
              <a:t> and Iteration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44720" y="1254003"/>
            <a:ext cx="8454559" cy="42780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main()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winter = "December, January, February";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spring = "March, April, May";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summer = "June, July, August";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fall = "September, October, November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";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list;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list &lt;&lt; winter;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list += spring;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list.append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(summer);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list &lt;&lt; fall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"The spring months in a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 " &lt;&lt; list[1]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4720" y="5713607"/>
            <a:ext cx="7096815" cy="338554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The spring months in a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  "March, April, May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15774" y="1353105"/>
            <a:ext cx="1871025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lists-</a:t>
            </a:r>
            <a:r>
              <a:rPr lang="en-US" dirty="0" err="1" smtClean="0">
                <a:solidFill>
                  <a:srgbClr val="FFFF00"/>
                </a:solidFill>
              </a:rPr>
              <a:t>examples.cpp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66171" y="3977634"/>
            <a:ext cx="1480983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33CC"/>
                </a:solidFill>
              </a:rPr>
              <a:t>Different ways</a:t>
            </a:r>
          </a:p>
          <a:p>
            <a:r>
              <a:rPr lang="en-US" dirty="0" smtClean="0">
                <a:solidFill>
                  <a:srgbClr val="0033CC"/>
                </a:solidFill>
              </a:rPr>
              <a:t>to append</a:t>
            </a:r>
          </a:p>
          <a:p>
            <a:r>
              <a:rPr lang="en-US" dirty="0" smtClean="0">
                <a:solidFill>
                  <a:srgbClr val="0033CC"/>
                </a:solidFill>
              </a:rPr>
              <a:t>to the list.</a:t>
            </a:r>
            <a:endParaRPr 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00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dirty="0"/>
              <a:t> and </a:t>
            </a:r>
            <a:r>
              <a:rPr lang="en-US" dirty="0" smtClean="0"/>
              <a:t>Iteration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5408" y="1325903"/>
            <a:ext cx="7096815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"\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nAll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the months in a joined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:";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allmonths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list.join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(", ");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allmonths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2965" y="2266601"/>
            <a:ext cx="8510663" cy="430887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Courier New" charset="0"/>
                <a:ea typeface="Courier New" charset="0"/>
                <a:cs typeface="Courier New" charset="0"/>
              </a:rPr>
              <a:t>All the months in a joined </a:t>
            </a:r>
            <a:r>
              <a:rPr lang="en-US" sz="1100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sz="1100" b="1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100" b="1" dirty="0">
                <a:latin typeface="Courier New" charset="0"/>
                <a:ea typeface="Courier New" charset="0"/>
                <a:cs typeface="Courier New" charset="0"/>
              </a:rPr>
              <a:t>"December, January, February, March, April, May, June, July, August, September, October, November</a:t>
            </a:r>
            <a:r>
              <a:rPr lang="en-US" sz="1100" b="1" dirty="0" smtClean="0"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sz="11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5408" y="3154683"/>
            <a:ext cx="7467109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"\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nThe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four seasons using the Qt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foreach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:";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foreach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&amp;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list)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&lt;&lt;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(" [%1] ").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8278" y="4617707"/>
            <a:ext cx="4875053" cy="1323439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The four seasons using the Qt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foreach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[December, January, February] 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[March, April, May] 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[June, July, August] "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[September, October, November]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4960" y="4617707"/>
            <a:ext cx="3201839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33CC"/>
                </a:solidFill>
              </a:rPr>
              <a:t>A Qt implementation of the</a:t>
            </a:r>
          </a:p>
          <a:p>
            <a:r>
              <a:rPr lang="en-US" sz="2000" u="sng" dirty="0" smtClean="0">
                <a:solidFill>
                  <a:srgbClr val="0033CC"/>
                </a:solidFill>
              </a:rPr>
              <a:t>iterator design pattern</a:t>
            </a:r>
            <a:r>
              <a:rPr lang="en-US" sz="2000" dirty="0" smtClean="0">
                <a:solidFill>
                  <a:srgbClr val="0033CC"/>
                </a:solidFill>
              </a:rPr>
              <a:t>.</a:t>
            </a:r>
            <a:endParaRPr lang="en-US" sz="2000" dirty="0">
              <a:solidFill>
                <a:srgbClr val="0033CC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99607" y="3488320"/>
            <a:ext cx="2387192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foreach</a:t>
            </a:r>
            <a:r>
              <a:rPr lang="en-US" dirty="0" smtClean="0">
                <a:solidFill>
                  <a:srgbClr val="B23C00"/>
                </a:solidFill>
              </a:rPr>
              <a:t> </a:t>
            </a:r>
            <a:r>
              <a:rPr lang="en-US" dirty="0" smtClean="0">
                <a:solidFill>
                  <a:srgbClr val="0033CC"/>
                </a:solidFill>
              </a:rPr>
              <a:t>is a Qt macro.</a:t>
            </a:r>
            <a:endParaRPr lang="en-US" dirty="0">
              <a:solidFill>
                <a:srgbClr val="0033CC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45582" y="1688355"/>
            <a:ext cx="3041217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33CC"/>
                </a:solidFill>
              </a:rPr>
              <a:t>Convert from the list to a string.</a:t>
            </a:r>
            <a:endParaRPr 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5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1461884"/>
            <a:ext cx="8024954" cy="13849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 &lt;&lt; "\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nThe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four seasons using an STL iterator:";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for (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::iterator it 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list.begin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it !=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list.end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(); ++it)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current = *it;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qDebug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() &lt;&lt; "[[" &lt;&lt; current &lt;&lt; "]]";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3042595"/>
            <a:ext cx="4373313" cy="1169551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The four seasons using an STL iterator: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[[ "December, January, February" ]]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[[ "March, April, May" ]]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[[ "June, July, August" ]]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[[ "September, October, November"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]]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dirty="0"/>
              <a:t> and </a:t>
            </a:r>
            <a:r>
              <a:rPr lang="en-US" dirty="0" smtClean="0"/>
              <a:t>Iteration</a:t>
            </a:r>
            <a:r>
              <a:rPr lang="en-US" i="1" dirty="0" smtClean="0"/>
              <a:t>, cont’d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863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57896" y="1234464"/>
            <a:ext cx="5769528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qDebug() &lt;&lt; "\nThe months using a Qt iterator:";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is-IS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QListIterator&lt;QString&gt;</a:t>
            </a:r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 itr (list2);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while (itr.hasNext())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{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    QString current = itr.next();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    qDebug() &lt;&lt; "{" &lt;&lt;  current &lt;&lt; "}";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}</a:t>
            </a:r>
          </a:p>
          <a:p>
            <a:r>
              <a:rPr lang="is-IS" sz="1400" b="1" dirty="0">
                <a:latin typeface="Courier New" charset="0"/>
                <a:ea typeface="Courier New" charset="0"/>
                <a:cs typeface="Courier New" charset="0"/>
              </a:rPr>
              <a:t>    return 0;</a:t>
            </a:r>
          </a:p>
          <a:p>
            <a:r>
              <a:rPr lang="is-I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is-I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7896" y="3370509"/>
            <a:ext cx="3514104" cy="2893100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The months using a Qt iterator: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"December"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"January"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"February"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"March"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"April"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"May"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"June"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"July"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"August"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"September"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"October" }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{ "November" 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07644" y="3370509"/>
            <a:ext cx="3942105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solidFill>
                  <a:srgbClr val="0033CC"/>
                </a:solidFill>
              </a:rPr>
              <a:t>Another </a:t>
            </a:r>
            <a:r>
              <a:rPr lang="en-US" sz="2000" dirty="0" smtClean="0">
                <a:solidFill>
                  <a:srgbClr val="0033CC"/>
                </a:solidFill>
              </a:rPr>
              <a:t>Qt implementation of the</a:t>
            </a:r>
          </a:p>
          <a:p>
            <a:r>
              <a:rPr lang="en-US" sz="2000" u="sng" dirty="0" smtClean="0">
                <a:solidFill>
                  <a:srgbClr val="0033CC"/>
                </a:solidFill>
              </a:rPr>
              <a:t>iterator design pattern</a:t>
            </a:r>
            <a:r>
              <a:rPr lang="en-US" sz="2000" dirty="0" smtClean="0">
                <a:solidFill>
                  <a:srgbClr val="0033CC"/>
                </a:solidFill>
              </a:rPr>
              <a:t>.</a:t>
            </a:r>
            <a:endParaRPr lang="en-US" sz="2000" dirty="0">
              <a:solidFill>
                <a:srgbClr val="0033CC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65806" y="411163"/>
            <a:ext cx="8412433" cy="655637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QStringList</a:t>
            </a:r>
            <a:r>
              <a:rPr lang="en-US" dirty="0"/>
              <a:t> and </a:t>
            </a:r>
            <a:r>
              <a:rPr lang="en-US" dirty="0" smtClean="0"/>
              <a:t>Iteration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9" name="TextBox 8"/>
          <p:cNvSpPr txBox="1"/>
          <p:nvPr/>
        </p:nvSpPr>
        <p:spPr>
          <a:xfrm>
            <a:off x="5486390" y="1600220"/>
            <a:ext cx="2127442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33CC"/>
                </a:solidFill>
              </a:rPr>
              <a:t>Java-style Qt iterator.</a:t>
            </a:r>
            <a:endParaRPr lang="en-US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52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Abstraction of the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859282"/>
          </a:xfrm>
        </p:spPr>
        <p:txBody>
          <a:bodyPr/>
          <a:lstStyle/>
          <a:p>
            <a:r>
              <a:rPr lang="en-US" dirty="0" smtClean="0"/>
              <a:t>Qt uses </a:t>
            </a:r>
            <a:r>
              <a:rPr lang="en-US" dirty="0"/>
              <a:t>the </a:t>
            </a:r>
            <a:r>
              <a:rPr lang="en-US" u="sng" dirty="0"/>
              <a:t>native style APIs</a:t>
            </a:r>
            <a:r>
              <a:rPr lang="en-US" dirty="0"/>
              <a:t> of the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different platforms that it runs on.</a:t>
            </a:r>
          </a:p>
          <a:p>
            <a:pPr lvl="1"/>
            <a:r>
              <a:rPr lang="en-US" dirty="0" smtClean="0"/>
              <a:t>Qt GUI apps look like native GUI apps.</a:t>
            </a:r>
          </a:p>
          <a:p>
            <a:pPr lvl="1"/>
            <a:r>
              <a:rPr lang="en-US" dirty="0" smtClean="0"/>
              <a:t>Example: Qt on Linux-based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09405" y="6513477"/>
            <a:ext cx="3009157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dirty="0"/>
              <a:t>By Shmuel </a:t>
            </a:r>
            <a:r>
              <a:rPr lang="en-US" sz="800" dirty="0" err="1"/>
              <a:t>Csaba</a:t>
            </a:r>
            <a:r>
              <a:rPr lang="en-US" sz="800" dirty="0"/>
              <a:t> Otto </a:t>
            </a:r>
            <a:r>
              <a:rPr lang="en-US" sz="800" dirty="0" err="1"/>
              <a:t>Traian</a:t>
            </a:r>
            <a:r>
              <a:rPr lang="en-US" sz="800" dirty="0"/>
              <a:t>, CC BY-SA 3.0, </a:t>
            </a:r>
            <a:endParaRPr lang="en-US" sz="800" dirty="0" smtClean="0"/>
          </a:p>
          <a:p>
            <a:r>
              <a:rPr lang="en-US" sz="800" dirty="0" smtClean="0">
                <a:hlinkClick r:id="rId2"/>
              </a:rPr>
              <a:t>https</a:t>
            </a:r>
            <a:r>
              <a:rPr lang="en-US" sz="800" dirty="0">
                <a:hlinkClick r:id="rId2"/>
              </a:rPr>
              <a:t>://</a:t>
            </a:r>
            <a:r>
              <a:rPr lang="en-US" sz="800" dirty="0" smtClean="0">
                <a:hlinkClick r:id="rId2"/>
              </a:rPr>
              <a:t>commons.wikimedia.org/w/index.php?curid=27799196</a:t>
            </a:r>
            <a:r>
              <a:rPr lang="en-US" sz="800" dirty="0" smtClean="0"/>
              <a:t> </a:t>
            </a:r>
            <a:endParaRPr lang="en-US" sz="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780" y="3154683"/>
            <a:ext cx="6750439" cy="309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3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moc</a:t>
            </a:r>
            <a:r>
              <a:rPr lang="en-US" dirty="0" smtClean="0"/>
              <a:t> </a:t>
            </a:r>
            <a:r>
              <a:rPr lang="en-US" dirty="0" err="1" smtClean="0"/>
              <a:t>metaobject</a:t>
            </a:r>
            <a:r>
              <a:rPr lang="en-US" dirty="0" smtClean="0"/>
              <a:t> compiler</a:t>
            </a:r>
          </a:p>
          <a:p>
            <a:pPr lvl="1"/>
            <a:r>
              <a:rPr lang="en-US" dirty="0" smtClean="0"/>
              <a:t>Reads the sources of a Qt program.</a:t>
            </a:r>
          </a:p>
          <a:p>
            <a:pPr lvl="1"/>
            <a:r>
              <a:rPr lang="en-US" dirty="0" smtClean="0"/>
              <a:t>Generates added C++ code to provide programming features not available natively in C++.</a:t>
            </a:r>
          </a:p>
          <a:p>
            <a:pPr lvl="5"/>
            <a:endParaRPr lang="en-US" dirty="0" smtClean="0"/>
          </a:p>
          <a:p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en-US" dirty="0" smtClean="0"/>
              <a:t> cross-platform build script generator</a:t>
            </a:r>
          </a:p>
          <a:p>
            <a:pPr lvl="1"/>
            <a:r>
              <a:rPr lang="en-US" dirty="0" smtClean="0"/>
              <a:t>Generates </a:t>
            </a:r>
            <a:r>
              <a:rPr lang="en-US" dirty="0" err="1" smtClean="0"/>
              <a:t>makefiles</a:t>
            </a:r>
            <a:r>
              <a:rPr lang="en-US" dirty="0" smtClean="0"/>
              <a:t> to develop applications </a:t>
            </a:r>
            <a:br>
              <a:rPr lang="en-US" dirty="0" smtClean="0"/>
            </a:br>
            <a:r>
              <a:rPr lang="en-US" dirty="0" smtClean="0"/>
              <a:t>across different platforms.</a:t>
            </a:r>
          </a:p>
          <a:p>
            <a:pPr lvl="5"/>
            <a:endParaRPr lang="en-US" dirty="0" smtClean="0"/>
          </a:p>
          <a:p>
            <a:r>
              <a:rPr lang="en-US" dirty="0" smtClean="0">
                <a:solidFill>
                  <a:srgbClr val="B23C00"/>
                </a:solidFill>
              </a:rPr>
              <a:t>Qt Creator</a:t>
            </a:r>
            <a:r>
              <a:rPr lang="en-US" dirty="0" smtClean="0"/>
              <a:t> cross-platform IDE for C++</a:t>
            </a:r>
          </a:p>
          <a:p>
            <a:pPr lvl="1"/>
            <a:r>
              <a:rPr lang="en-US" dirty="0" smtClean="0"/>
              <a:t>Includes a drag-and-drop editor to create GUIs.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4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Creator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23" y="1262979"/>
            <a:ext cx="7955199" cy="48177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15019" y="6535899"/>
            <a:ext cx="2980303" cy="2154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00" dirty="0" smtClean="0">
                <a:hlinkClick r:id="rId3"/>
              </a:rPr>
              <a:t>https://commons.wikimedia.org/w/index.php?curid=36219689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0605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Signals and Slots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Qt language construct </a:t>
            </a:r>
            <a:r>
              <a:rPr lang="en-US" dirty="0"/>
              <a:t>for communication between </a:t>
            </a:r>
            <a:r>
              <a:rPr lang="en-US" dirty="0" smtClean="0"/>
              <a:t>objects.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GUI widgets send </a:t>
            </a:r>
            <a:r>
              <a:rPr lang="en-US" dirty="0" smtClean="0">
                <a:solidFill>
                  <a:srgbClr val="B23C00"/>
                </a:solidFill>
              </a:rPr>
              <a:t>signals</a:t>
            </a:r>
            <a:r>
              <a:rPr lang="en-US" dirty="0" smtClean="0"/>
              <a:t> </a:t>
            </a:r>
            <a:r>
              <a:rPr lang="en-US" dirty="0"/>
              <a:t>containing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event information.</a:t>
            </a:r>
          </a:p>
          <a:p>
            <a:r>
              <a:rPr lang="en-US" dirty="0" smtClean="0"/>
              <a:t>Other controls receive the signals </a:t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/>
              <a:t>special functions known as </a:t>
            </a:r>
            <a:r>
              <a:rPr lang="en-US" dirty="0" smtClean="0">
                <a:solidFill>
                  <a:srgbClr val="B23C00"/>
                </a:solidFill>
              </a:rPr>
              <a:t>slots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Implement the </a:t>
            </a:r>
            <a:r>
              <a:rPr lang="en-US" u="sng" dirty="0" smtClean="0"/>
              <a:t>observer design pattern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8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Qt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03872" cy="4835525"/>
          </a:xfrm>
        </p:spPr>
        <p:txBody>
          <a:bodyPr/>
          <a:lstStyle/>
          <a:p>
            <a:r>
              <a:rPr lang="en-US" dirty="0"/>
              <a:t>Download from </a:t>
            </a:r>
            <a:r>
              <a:rPr lang="en-US" dirty="0">
                <a:hlinkClick r:id="rId2"/>
              </a:rPr>
              <a:t>https://www1.qt.io/download-open-source/?</a:t>
            </a:r>
            <a:r>
              <a:rPr lang="en-US" dirty="0" smtClean="0">
                <a:hlinkClick r:id="rId2"/>
              </a:rPr>
              <a:t>hsCtaTracking=f977210e-de67-475f-a32b-65cec207fd03%7Cd62710cd-e1db-46aa-8d4d-2f1c1ffdacea#section-2</a:t>
            </a:r>
            <a:r>
              <a:rPr lang="en-US" dirty="0" smtClean="0"/>
              <a:t> 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Mac: After installing, you must build the </a:t>
            </a:r>
            <a:r>
              <a:rPr lang="en-US" u="sng" dirty="0" smtClean="0"/>
              <a:t>library</a:t>
            </a:r>
            <a:r>
              <a:rPr lang="en-US" dirty="0" smtClean="0"/>
              <a:t>.</a:t>
            </a:r>
          </a:p>
          <a:p>
            <a:pPr lvl="4"/>
            <a:endParaRPr lang="en-US" dirty="0" smtClean="0"/>
          </a:p>
          <a:p>
            <a:pPr lvl="1"/>
            <a:r>
              <a:rPr lang="en-US" dirty="0" smtClean="0"/>
              <a:t>Follow the instructions in </a:t>
            </a:r>
            <a:r>
              <a:rPr lang="en-US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5.9.2/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Src</a:t>
            </a:r>
            <a:r>
              <a:rPr lang="en-US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qtbase</a:t>
            </a:r>
            <a:r>
              <a:rPr lang="en-US" b="1" dirty="0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/lib/README</a:t>
            </a:r>
          </a:p>
          <a:p>
            <a:pPr lvl="1"/>
            <a:r>
              <a:rPr lang="en-US" dirty="0"/>
              <a:t>Install the include files in </a:t>
            </a:r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usr</a:t>
            </a:r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/local/qt5/include</a:t>
            </a:r>
          </a:p>
          <a:p>
            <a:pPr lvl="1"/>
            <a:r>
              <a:rPr lang="en-US" dirty="0" smtClean="0"/>
              <a:t>Install the library files in </a:t>
            </a:r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usr</a:t>
            </a:r>
            <a:r>
              <a:rPr lang="en-US" b="1" dirty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/local/qt5/lib</a:t>
            </a:r>
            <a:endParaRPr lang="en-US" b="1" dirty="0">
              <a:solidFill>
                <a:srgbClr val="0033CC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3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and Install </a:t>
            </a:r>
            <a:r>
              <a:rPr lang="en-US" dirty="0" smtClean="0"/>
              <a:t>Qt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4114800" cy="4835525"/>
          </a:xfrm>
        </p:spPr>
        <p:txBody>
          <a:bodyPr/>
          <a:lstStyle/>
          <a:p>
            <a:r>
              <a:rPr lang="en-US" dirty="0" smtClean="0"/>
              <a:t>Windows</a:t>
            </a:r>
          </a:p>
          <a:p>
            <a:pPr lvl="4"/>
            <a:endParaRPr lang="en-US" dirty="0" smtClean="0"/>
          </a:p>
          <a:p>
            <a:pPr lvl="1"/>
            <a:r>
              <a:rPr lang="en-US" dirty="0" smtClean="0"/>
              <a:t>Download and install </a:t>
            </a:r>
            <a:r>
              <a:rPr lang="en-US" dirty="0" err="1" smtClean="0"/>
              <a:t>MinGW</a:t>
            </a:r>
            <a:r>
              <a:rPr lang="en-US" dirty="0" smtClean="0"/>
              <a:t> along with Qt.</a:t>
            </a:r>
          </a:p>
          <a:p>
            <a:pPr lvl="5"/>
            <a:endParaRPr lang="en-US" dirty="0" smtClean="0"/>
          </a:p>
          <a:p>
            <a:pPr lvl="1"/>
            <a:r>
              <a:rPr lang="en-US" dirty="0" smtClean="0"/>
              <a:t>Trying to use a previous installation </a:t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 err="1" smtClean="0"/>
              <a:t>MinGW</a:t>
            </a:r>
            <a:r>
              <a:rPr lang="en-US" dirty="0" smtClean="0"/>
              <a:t> doesn’t seem to 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78" y="1264937"/>
            <a:ext cx="3539426" cy="498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3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75AB9-9FAF-744D-8B1B-8631609A80AA}" type="slidenum">
              <a:rPr lang="en-US"/>
              <a:pPr/>
              <a:t>2</a:t>
            </a:fld>
            <a:endParaRPr lang="en-US"/>
          </a:p>
        </p:txBody>
      </p:sp>
      <p:sp>
        <p:nvSpPr>
          <p:cNvPr id="634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Unofficial Field Trip</a:t>
            </a:r>
          </a:p>
        </p:txBody>
      </p:sp>
      <p:sp>
        <p:nvSpPr>
          <p:cNvPr id="634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1"/>
            <a:ext cx="8229600" cy="4968208"/>
          </a:xfrm>
          <a:ln/>
          <a:extLst>
            <a:ext uri="{91240B29-F687-4f45-9708-019B960494DF}">
              <a14:hiddenLine xmlns:a14="http://schemas.microsoft.com/office/drawing/2010/main" xmlns="" w="9525">
                <a:solidFill>
                  <a:schemeClr val="folHlink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B23C00"/>
                </a:solidFill>
              </a:rPr>
              <a:t>Computer History Museum in Mt. </a:t>
            </a:r>
            <a:r>
              <a:rPr lang="en-US" b="1" dirty="0" smtClean="0">
                <a:solidFill>
                  <a:srgbClr val="B23C00"/>
                </a:solidFill>
              </a:rPr>
              <a:t>View</a:t>
            </a:r>
          </a:p>
          <a:p>
            <a:pPr lvl="4">
              <a:lnSpc>
                <a:spcPct val="90000"/>
              </a:lnSpc>
            </a:pPr>
            <a:endParaRPr lang="en-US" b="1" dirty="0">
              <a:solidFill>
                <a:srgbClr val="B23C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hlinkClick r:id="rId2"/>
              </a:rPr>
              <a:t>http://www.computerhistory.org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Provide your own transportation to the museum.</a:t>
            </a:r>
            <a:endParaRPr lang="en-US" dirty="0"/>
          </a:p>
          <a:p>
            <a:pPr lvl="4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B23C00"/>
                </a:solidFill>
              </a:rPr>
              <a:t>Saturday, </a:t>
            </a:r>
            <a:r>
              <a:rPr lang="en-US" b="1" dirty="0" smtClean="0">
                <a:solidFill>
                  <a:srgbClr val="B23C00"/>
                </a:solidFill>
              </a:rPr>
              <a:t>December 9, </a:t>
            </a:r>
            <a:r>
              <a:rPr lang="en-US" b="1" dirty="0">
                <a:solidFill>
                  <a:srgbClr val="B23C00"/>
                </a:solidFill>
              </a:rPr>
              <a:t>11:30 – closing </a:t>
            </a:r>
            <a:r>
              <a:rPr lang="en-US" b="1" dirty="0" smtClean="0">
                <a:solidFill>
                  <a:srgbClr val="B23C00"/>
                </a:solidFill>
              </a:rPr>
              <a:t>time</a:t>
            </a:r>
          </a:p>
          <a:p>
            <a:pPr lvl="4">
              <a:lnSpc>
                <a:spcPct val="90000"/>
              </a:lnSpc>
            </a:pPr>
            <a:endParaRPr lang="en-US" b="1" dirty="0">
              <a:solidFill>
                <a:srgbClr val="B23C00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dirty="0" smtClean="0"/>
              <a:t>Special </a:t>
            </a:r>
            <a:r>
              <a:rPr lang="en-US" dirty="0"/>
              <a:t>free admission.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Do a self-guided tour of the </a:t>
            </a:r>
            <a:r>
              <a:rPr lang="en-US" dirty="0" smtClean="0">
                <a:solidFill>
                  <a:schemeClr val="folHlink"/>
                </a:solidFill>
              </a:rPr>
              <a:t>Revolution</a:t>
            </a:r>
            <a:r>
              <a:rPr lang="en-US" dirty="0" smtClean="0"/>
              <a:t> </a:t>
            </a:r>
            <a:r>
              <a:rPr lang="en-US" dirty="0"/>
              <a:t>exhibit.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See a life-size working model of Charles </a:t>
            </a:r>
            <a:r>
              <a:rPr lang="en-US" dirty="0" smtClean="0"/>
              <a:t>Babbage</a:t>
            </a:r>
            <a:r>
              <a:rPr lang="en-US" altLang="ja-JP" dirty="0" smtClean="0">
                <a:latin typeface="Arial"/>
              </a:rPr>
              <a:t>’</a:t>
            </a:r>
            <a:r>
              <a:rPr lang="en-US" dirty="0" smtClean="0"/>
              <a:t>s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solidFill>
                  <a:schemeClr val="folHlink"/>
                </a:solidFill>
              </a:rPr>
              <a:t>Difference Engine</a:t>
            </a:r>
            <a:r>
              <a:rPr lang="en-US" dirty="0"/>
              <a:t> in operation, a hand-cranked mechanical computer designed in the early 1800s.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Experience a fully restored </a:t>
            </a:r>
            <a:r>
              <a:rPr lang="en-US" dirty="0">
                <a:solidFill>
                  <a:schemeClr val="folHlink"/>
                </a:solidFill>
              </a:rPr>
              <a:t>IBM 1401</a:t>
            </a:r>
            <a:r>
              <a:rPr lang="en-US" dirty="0"/>
              <a:t> mainframe computer </a:t>
            </a:r>
            <a:r>
              <a:rPr lang="en-US" dirty="0" smtClean="0"/>
              <a:t>from </a:t>
            </a:r>
            <a:r>
              <a:rPr lang="en-US" dirty="0"/>
              <a:t>the early 1960s in operation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4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Qt Program: Simple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64180" y="1600220"/>
            <a:ext cx="5615640" cy="3785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#include &lt;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main(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char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argv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[])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   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app(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QWidget</a:t>
            </a:r>
            <a:r>
              <a:rPr lang="en-US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window;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window.resize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(250, 150);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window.setWindowTitle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("Simple example");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window.show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    return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app.exec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09341" y="1430943"/>
            <a:ext cx="1164101" cy="338554"/>
          </a:xfrm>
          <a:prstGeom prst="rect">
            <a:avLst/>
          </a:prstGeom>
          <a:solidFill>
            <a:srgbClr val="0033CC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simple.cpp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31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Qt Program: </a:t>
            </a:r>
            <a:r>
              <a:rPr lang="en-US" dirty="0" smtClean="0"/>
              <a:t>Simple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036332"/>
          </a:xfrm>
        </p:spPr>
        <p:txBody>
          <a:bodyPr/>
          <a:lstStyle/>
          <a:p>
            <a:r>
              <a:rPr lang="en-US" dirty="0" smtClean="0"/>
              <a:t>To build the example:</a:t>
            </a:r>
          </a:p>
          <a:p>
            <a:r>
              <a:rPr lang="en-US" dirty="0" smtClean="0"/>
              <a:t>Generates file 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qt.pro</a:t>
            </a:r>
            <a:r>
              <a:rPr lang="en-US" dirty="0"/>
              <a:t>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663439" y="1417342"/>
            <a:ext cx="2114681" cy="369332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err="1"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 -project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4367" y="2381154"/>
            <a:ext cx="7994496" cy="43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######################################################################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Automatically generated by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(3.1) Sun Nov 19 15:22:01 2017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######################################################################</a:t>
            </a:r>
          </a:p>
          <a:p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TEMPLATE = app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TARGET =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qt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INCLUDEPATH += .</a:t>
            </a:r>
          </a:p>
          <a:p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The following define makes your compiler warn you if you use any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feature of Qt which has been marked as deprecated (the exact warnings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depend on your compiler). Please consult the documentation of the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deprecated API in order to know how to port your code away from it.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DEFINES +=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QT_DEPRECATED_WARNINGS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2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You can also make your code fail to compile if you use deprecated APIs.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In order to do so, uncomment the following line.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You can also select to disable deprecated APIs only up to a certain version of Qt.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#DEFINES += QT_DISABLE_DEPRECATED_BEFORE=0x060000    # disables all the APIs </a:t>
            </a:r>
            <a:endParaRPr lang="en-US" sz="12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                                                   # deprecated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before Qt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6.0.0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# Input</a:t>
            </a:r>
          </a:p>
          <a:p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SOURCES +=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simple.cpp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200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QT += widgets</a:t>
            </a:r>
          </a:p>
        </p:txBody>
      </p:sp>
    </p:spTree>
    <p:extLst>
      <p:ext uri="{BB962C8B-B14F-4D97-AF65-F5344CB8AC3E}">
        <p14:creationId xmlns:p14="http://schemas.microsoft.com/office/powerpoint/2010/main" val="162846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Qt Program: Simple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2590795"/>
          </a:xfrm>
        </p:spPr>
        <p:txBody>
          <a:bodyPr/>
          <a:lstStyle/>
          <a:p>
            <a:r>
              <a:rPr lang="en-US" dirty="0" smtClean="0"/>
              <a:t>Run </a:t>
            </a:r>
            <a:r>
              <a:rPr lang="en-US" b="1" dirty="0" err="1" smtClean="0">
                <a:solidFill>
                  <a:srgbClr val="0033CC"/>
                </a:solidFill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en-US" dirty="0" smtClean="0"/>
              <a:t> again to generate a </a:t>
            </a:r>
            <a:r>
              <a:rPr lang="en-US" dirty="0" err="1" smtClean="0"/>
              <a:t>makefile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and then make the app: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Run the app: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33418" y="2331732"/>
            <a:ext cx="877163" cy="646331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qmake</a:t>
            </a:r>
            <a:endParaRPr lang="en-US" sz="18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make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881" y="3104750"/>
            <a:ext cx="45974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0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Qt Program</a:t>
            </a:r>
            <a:r>
              <a:rPr lang="en-US" dirty="0" smtClean="0"/>
              <a:t>: Factorials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97318" y="1273159"/>
            <a:ext cx="7157729" cy="54476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#include &lt;QApplication&gt;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#include &lt;QInputDialog&gt;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#include &lt;QMessageBox&gt;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#include &lt;QTextStream</a:t>
            </a:r>
            <a:r>
              <a:rPr lang="is-IS" sz="1200" b="1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is-IS" sz="1200" b="1" dirty="0">
                <a:latin typeface="Courier New" charset="0"/>
                <a:ea typeface="Courier New" charset="0"/>
                <a:cs typeface="Courier New" charset="0"/>
              </a:rPr>
            </a:br>
            <a:endParaRPr lang="is-I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int main (int argc, char* argv[])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is-I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QApplication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 app(argc, argv);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</a:t>
            </a:r>
            <a:r>
              <a:rPr lang="is-I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QTextStream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 cout(stdout</a:t>
            </a:r>
            <a:r>
              <a:rPr lang="is-IS" sz="1200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is-IS" sz="1200" b="1" dirty="0">
                <a:latin typeface="Courier New" charset="0"/>
                <a:ea typeface="Courier New" charset="0"/>
                <a:cs typeface="Courier New" charset="0"/>
              </a:rPr>
            </a:br>
            <a:endParaRPr lang="is-I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int answer = 0</a:t>
            </a:r>
            <a:r>
              <a:rPr lang="is-IS" sz="12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is-IS" sz="1200" b="1" dirty="0">
                <a:latin typeface="Courier New" charset="0"/>
                <a:ea typeface="Courier New" charset="0"/>
                <a:cs typeface="Courier New" charset="0"/>
              </a:rPr>
            </a:br>
            <a:endParaRPr lang="is-I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do {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int n = </a:t>
            </a:r>
            <a:r>
              <a:rPr lang="is-I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QInputDialog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::getInt(0, "Factorial Calculator",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                                "Factorial of:", 1);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       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int i = 2;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int nfact = 1;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while (i &lt;= n) nfact *= i++;</a:t>
            </a:r>
          </a:p>
          <a:p>
            <a:endParaRPr lang="is-I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</a:t>
            </a:r>
            <a:r>
              <a:rPr lang="is-I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QString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 response = QString("The nfactorial of %1 is %2.\n%3")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                        .arg(n).arg(nfact)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                        .arg("Compute another nfactorial?");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    answer = </a:t>
            </a:r>
            <a:r>
              <a:rPr lang="is-IS" sz="12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QMessageBox</a:t>
            </a:r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::question(0, "Play again?", response,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                                      QMessageBox::Yes | QMessageBox::No);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} while (answer == QMessageBox::Yes);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   </a:t>
            </a:r>
          </a:p>
          <a:p>
            <a:r>
              <a:rPr lang="is-IS" sz="1200" b="1" dirty="0">
                <a:latin typeface="Courier New" charset="0"/>
                <a:ea typeface="Courier New" charset="0"/>
                <a:cs typeface="Courier New" charset="0"/>
              </a:rPr>
              <a:t>    return EXIT_SUCCESS;</a:t>
            </a:r>
          </a:p>
          <a:p>
            <a:r>
              <a:rPr lang="is-IS" sz="12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is-IS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14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Qt Program: </a:t>
            </a:r>
            <a:r>
              <a:rPr lang="en-US" dirty="0" smtClean="0"/>
              <a:t>Factorials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14658" y="1325903"/>
            <a:ext cx="2114681" cy="369332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-project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0624" y="1844142"/>
            <a:ext cx="7702750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######################################################################</a:t>
            </a: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Automatically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generated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by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qmake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(3.1)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Sun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Nov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 19 22:48:25 2017</a:t>
            </a: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######################################################################</a:t>
            </a:r>
          </a:p>
          <a:p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TEMPLATE =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app</a:t>
            </a:r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TARGET =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factorial</a:t>
            </a:r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INCLUDEPATH += .</a:t>
            </a:r>
          </a:p>
          <a:p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DEFINES += </a:t>
            </a:r>
            <a:r>
              <a:rPr lang="uk-UA" sz="1400" b="1" dirty="0" smtClean="0">
                <a:latin typeface="Courier New" charset="0"/>
                <a:ea typeface="Courier New" charset="0"/>
                <a:cs typeface="Courier New" charset="0"/>
              </a:rPr>
              <a:t>QT_DEPRECATED_WARNINGS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uk-UA" sz="1400" b="1" dirty="0">
                <a:latin typeface="Courier New" charset="0"/>
                <a:ea typeface="Courier New" charset="0"/>
                <a:cs typeface="Courier New" charset="0"/>
              </a:rPr>
            </a:br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sz="1400" b="1" dirty="0" err="1">
                <a:latin typeface="Courier New" charset="0"/>
                <a:ea typeface="Courier New" charset="0"/>
                <a:cs typeface="Courier New" charset="0"/>
              </a:rPr>
              <a:t>Input</a:t>
            </a:r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>SOURCES += </a:t>
            </a:r>
            <a:r>
              <a:rPr lang="uk-UA" sz="1400" b="1" dirty="0" err="1" smtClean="0">
                <a:latin typeface="Courier New" charset="0"/>
                <a:ea typeface="Courier New" charset="0"/>
                <a:cs typeface="Courier New" charset="0"/>
              </a:rPr>
              <a:t>factorial.cpp</a:t>
            </a:r>
            <a:r>
              <a:rPr lang="uk-UA" sz="14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uk-UA" sz="1400" b="1" dirty="0">
                <a:latin typeface="Courier New" charset="0"/>
                <a:ea typeface="Courier New" charset="0"/>
                <a:cs typeface="Courier New" charset="0"/>
              </a:rPr>
            </a:br>
            <a:endParaRPr lang="uk-UA" sz="14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sz="1400" b="1" dirty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QT += </a:t>
            </a:r>
            <a:r>
              <a:rPr lang="uk-UA" sz="1400" b="1" dirty="0" err="1" smtClean="0">
                <a:solidFill>
                  <a:srgbClr val="B23C00"/>
                </a:solidFill>
                <a:latin typeface="Courier New" charset="0"/>
                <a:ea typeface="Courier New" charset="0"/>
                <a:cs typeface="Courier New" charset="0"/>
              </a:rPr>
              <a:t>widgets</a:t>
            </a:r>
            <a:endParaRPr lang="uk-UA" sz="1400" b="1" dirty="0">
              <a:solidFill>
                <a:srgbClr val="B23C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14658" y="5217865"/>
            <a:ext cx="873957" cy="646331"/>
          </a:xfrm>
          <a:prstGeom prst="rect">
            <a:avLst/>
          </a:prstGeom>
          <a:solidFill>
            <a:srgbClr val="DEF0F2"/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qmake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make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46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Qt Program: Factorials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732" y="1477031"/>
            <a:ext cx="5461000" cy="341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28" y="1477031"/>
            <a:ext cx="3962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0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Qt Creator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cross-platform, complete integrated development environment (IDE) for application </a:t>
            </a:r>
            <a:r>
              <a:rPr lang="en-US" dirty="0" smtClean="0"/>
              <a:t>developers.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Create applications for multiple desktop, embedded, and mobile device platforms.</a:t>
            </a:r>
          </a:p>
          <a:p>
            <a:pPr lvl="1"/>
            <a:r>
              <a:rPr lang="en-US" dirty="0" smtClean="0"/>
              <a:t>Linux, Mac OS, and Windows</a:t>
            </a:r>
          </a:p>
          <a:p>
            <a:pPr lvl="1"/>
            <a:r>
              <a:rPr lang="en-US" dirty="0" smtClean="0"/>
              <a:t>Android and iOS</a:t>
            </a:r>
          </a:p>
          <a:p>
            <a:pPr lvl="5"/>
            <a:endParaRPr lang="en-US" dirty="0"/>
          </a:p>
          <a:p>
            <a:r>
              <a:rPr lang="en-US" dirty="0" smtClean="0"/>
              <a:t>Drag-and-drop </a:t>
            </a:r>
            <a:r>
              <a:rPr lang="en-US" dirty="0"/>
              <a:t>editor to create GUIs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31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Text Finder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87698"/>
          </a:xfrm>
        </p:spPr>
        <p:txBody>
          <a:bodyPr/>
          <a:lstStyle/>
          <a:p>
            <a:r>
              <a:rPr lang="en-US" dirty="0" smtClean="0"/>
              <a:t>A app that searches for matches </a:t>
            </a:r>
            <a:r>
              <a:rPr lang="en-US" smtClean="0"/>
              <a:t>in some </a:t>
            </a:r>
            <a:r>
              <a:rPr lang="en-US" dirty="0" smtClean="0"/>
              <a:t>text.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98" y="1659065"/>
            <a:ext cx="4917404" cy="519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3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</a:t>
            </a:r>
            <a:r>
              <a:rPr lang="en-US" dirty="0" smtClean="0"/>
              <a:t>Project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1586"/>
            <a:ext cx="9144000" cy="562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1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0512"/>
            <a:ext cx="9144000" cy="602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1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5C319-8D3C-2B4A-A32F-5D47B5E98049}" type="slidenum">
              <a:rPr lang="en-US"/>
              <a:pPr/>
              <a:t>3</a:t>
            </a:fld>
            <a:endParaRPr lang="en-US"/>
          </a:p>
        </p:txBody>
      </p:sp>
      <p:sp>
        <p:nvSpPr>
          <p:cNvPr id="635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Unofficial Field </a:t>
            </a:r>
            <a:r>
              <a:rPr lang="en-US" dirty="0" smtClean="0"/>
              <a:t>Trip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6359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See the extensive </a:t>
            </a:r>
            <a:r>
              <a:rPr lang="en-US" dirty="0" smtClean="0">
                <a:solidFill>
                  <a:srgbClr val="B23C00"/>
                </a:solidFill>
              </a:rPr>
              <a:t>Revolution </a:t>
            </a:r>
            <a:r>
              <a:rPr lang="en-US" dirty="0" smtClean="0"/>
              <a:t>exhibit!</a:t>
            </a:r>
            <a:endParaRPr lang="en-US" dirty="0"/>
          </a:p>
          <a:p>
            <a:pPr lvl="1"/>
            <a:r>
              <a:rPr lang="en-US" sz="2000" dirty="0"/>
              <a:t>Walk through a timeline of the </a:t>
            </a:r>
            <a:br>
              <a:rPr lang="en-US" sz="2000" dirty="0"/>
            </a:br>
            <a:r>
              <a:rPr lang="en-US" sz="2000" dirty="0"/>
              <a:t>First 2000 Years of Computing History.</a:t>
            </a:r>
          </a:p>
          <a:p>
            <a:pPr lvl="1"/>
            <a:r>
              <a:rPr lang="en-US" sz="2000" dirty="0"/>
              <a:t>Historic computer systems, data processing equipment, </a:t>
            </a:r>
            <a:br>
              <a:rPr lang="en-US" sz="2000" dirty="0"/>
            </a:br>
            <a:r>
              <a:rPr lang="en-US" sz="2000" dirty="0"/>
              <a:t>and other artifacts.</a:t>
            </a:r>
          </a:p>
          <a:p>
            <a:pPr lvl="1"/>
            <a:r>
              <a:rPr lang="en-US" sz="2000" dirty="0"/>
              <a:t>Small theater presentations.</a:t>
            </a:r>
          </a:p>
        </p:txBody>
      </p:sp>
      <p:pic>
        <p:nvPicPr>
          <p:cNvPr id="63590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38" y="3154363"/>
            <a:ext cx="3946525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3590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549650"/>
            <a:ext cx="3535363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635910" name="Text Box 6"/>
          <p:cNvSpPr txBox="1">
            <a:spLocks noChangeArrowheads="1"/>
          </p:cNvSpPr>
          <p:nvPr/>
        </p:nvSpPr>
        <p:spPr bwMode="auto">
          <a:xfrm>
            <a:off x="7589838" y="5500688"/>
            <a:ext cx="10969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000"/>
              <a:t>Atanasoff-Berry </a:t>
            </a:r>
          </a:p>
          <a:p>
            <a:r>
              <a:rPr lang="en-US" sz="1000"/>
              <a:t>Computer </a:t>
            </a:r>
          </a:p>
        </p:txBody>
      </p:sp>
      <p:sp>
        <p:nvSpPr>
          <p:cNvPr id="635911" name="Text Box 7"/>
          <p:cNvSpPr txBox="1">
            <a:spLocks noChangeArrowheads="1"/>
          </p:cNvSpPr>
          <p:nvPr/>
        </p:nvSpPr>
        <p:spPr bwMode="auto">
          <a:xfrm>
            <a:off x="731838" y="5349875"/>
            <a:ext cx="661987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1000"/>
              <a:t>Hollerith</a:t>
            </a:r>
          </a:p>
          <a:p>
            <a:pPr algn="r"/>
            <a:r>
              <a:rPr lang="en-US" sz="1000"/>
              <a:t>Census</a:t>
            </a:r>
          </a:p>
          <a:p>
            <a:pPr algn="r"/>
            <a:r>
              <a:rPr lang="en-US" sz="1000"/>
              <a:t>Machine</a:t>
            </a:r>
          </a:p>
        </p:txBody>
      </p:sp>
    </p:spTree>
    <p:extLst>
      <p:ext uri="{BB962C8B-B14F-4D97-AF65-F5344CB8AC3E}">
        <p14:creationId xmlns:p14="http://schemas.microsoft.com/office/powerpoint/2010/main" val="106119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9712"/>
            <a:ext cx="9144000" cy="52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9712"/>
            <a:ext cx="9144000" cy="52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3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25"/>
            <a:ext cx="9144000" cy="52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84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4464"/>
            <a:ext cx="9144000" cy="52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6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59" y="1016964"/>
            <a:ext cx="8046682" cy="579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03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8" y="1051586"/>
            <a:ext cx="7955243" cy="572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5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98" y="1057235"/>
            <a:ext cx="7863804" cy="56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54" y="1290913"/>
            <a:ext cx="7132292" cy="493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4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657" y="1508781"/>
            <a:ext cx="5346685" cy="272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3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98" y="1042031"/>
            <a:ext cx="7863804" cy="5663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Left Arrow 6"/>
          <p:cNvSpPr/>
          <p:nvPr/>
        </p:nvSpPr>
        <p:spPr bwMode="auto">
          <a:xfrm>
            <a:off x="4754878" y="3919528"/>
            <a:ext cx="365731" cy="274317"/>
          </a:xfrm>
          <a:prstGeom prst="leftArrow">
            <a:avLst/>
          </a:prstGeom>
          <a:solidFill>
            <a:srgbClr val="B23C00"/>
          </a:solidFill>
          <a:ln w="9525" cap="flat" cmpd="sng" algn="ctr">
            <a:solidFill>
              <a:srgbClr val="B23C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7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0641E-849C-5E4C-9426-22969953EBEB}" type="slidenum">
              <a:rPr lang="en-US"/>
              <a:pPr/>
              <a:t>4</a:t>
            </a:fld>
            <a:endParaRPr lang="en-US"/>
          </a:p>
        </p:txBody>
      </p:sp>
      <p:sp>
        <p:nvSpPr>
          <p:cNvPr id="637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Unofficial Field Trip</a:t>
            </a:r>
            <a:r>
              <a:rPr lang="en-US" i="1" dirty="0"/>
              <a:t>, cont’d</a:t>
            </a:r>
          </a:p>
        </p:txBody>
      </p:sp>
      <p:sp>
        <p:nvSpPr>
          <p:cNvPr id="637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240791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400" dirty="0">
                <a:solidFill>
                  <a:srgbClr val="B23C00"/>
                </a:solidFill>
              </a:rPr>
              <a:t>IBM 1401 computer</a:t>
            </a:r>
            <a:r>
              <a:rPr lang="en-US" sz="2400" dirty="0"/>
              <a:t>, fully restored and </a:t>
            </a:r>
            <a:r>
              <a:rPr lang="en-US" sz="2400" dirty="0" smtClean="0"/>
              <a:t>operational.</a:t>
            </a:r>
            <a:endParaRPr lang="en-US" sz="2400" dirty="0"/>
          </a:p>
          <a:p>
            <a:pPr lvl="1">
              <a:lnSpc>
                <a:spcPct val="80000"/>
              </a:lnSpc>
            </a:pPr>
            <a:r>
              <a:rPr lang="en-US" sz="2000" dirty="0"/>
              <a:t>A small transistor-based mainframe computer.</a:t>
            </a:r>
          </a:p>
          <a:p>
            <a:pPr lvl="1">
              <a:lnSpc>
                <a:spcPct val="80000"/>
              </a:lnSpc>
            </a:pPr>
            <a:r>
              <a:rPr lang="en-US" sz="2000" dirty="0"/>
              <a:t>Extremely popular with small businesses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in </a:t>
            </a:r>
            <a:r>
              <a:rPr lang="en-US" sz="2000" dirty="0"/>
              <a:t>the late 1950s </a:t>
            </a:r>
            <a:r>
              <a:rPr lang="en-US" sz="2000" dirty="0" smtClean="0"/>
              <a:t>through </a:t>
            </a:r>
            <a:r>
              <a:rPr lang="en-US" sz="2000" dirty="0"/>
              <a:t>the mid 1960s</a:t>
            </a:r>
          </a:p>
          <a:p>
            <a:pPr lvl="2">
              <a:lnSpc>
                <a:spcPct val="80000"/>
              </a:lnSpc>
            </a:pPr>
            <a:r>
              <a:rPr lang="en-US" sz="1800" dirty="0"/>
              <a:t>Maximum of 16K bytes of memory.</a:t>
            </a:r>
          </a:p>
          <a:p>
            <a:pPr lvl="2">
              <a:lnSpc>
                <a:spcPct val="80000"/>
              </a:lnSpc>
            </a:pPr>
            <a:r>
              <a:rPr lang="en-US" sz="1800" dirty="0"/>
              <a:t>800 card/minute card reader (wire brushes).</a:t>
            </a:r>
          </a:p>
          <a:p>
            <a:pPr lvl="2">
              <a:lnSpc>
                <a:spcPct val="80000"/>
              </a:lnSpc>
            </a:pPr>
            <a:r>
              <a:rPr lang="en-US" sz="1800" dirty="0"/>
              <a:t>600 line/minute line printer (impact).</a:t>
            </a:r>
          </a:p>
          <a:p>
            <a:pPr lvl="2">
              <a:lnSpc>
                <a:spcPct val="80000"/>
              </a:lnSpc>
            </a:pPr>
            <a:r>
              <a:rPr lang="en-US" sz="1800" dirty="0"/>
              <a:t>6 magnetic tape drives, no disk drives.</a:t>
            </a:r>
          </a:p>
          <a:p>
            <a:pPr lvl="2">
              <a:lnSpc>
                <a:spcPct val="80000"/>
              </a:lnSpc>
            </a:pPr>
            <a:endParaRPr lang="en-US" sz="1600" dirty="0"/>
          </a:p>
        </p:txBody>
      </p:sp>
      <p:pic>
        <p:nvPicPr>
          <p:cNvPr id="637956" name="Picture 4" descr="IBM1401_TapeSystem_M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525" y="3604546"/>
            <a:ext cx="6584950" cy="265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988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98" y="1042031"/>
            <a:ext cx="7863804" cy="5663569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 bwMode="auto">
          <a:xfrm>
            <a:off x="5200147" y="4041245"/>
            <a:ext cx="365731" cy="274317"/>
          </a:xfrm>
          <a:prstGeom prst="leftArrow">
            <a:avLst/>
          </a:prstGeom>
          <a:solidFill>
            <a:srgbClr val="B23C00"/>
          </a:solidFill>
          <a:ln w="9525" cap="flat" cmpd="sng" algn="ctr">
            <a:solidFill>
              <a:srgbClr val="B23C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Left Arrow 6"/>
          <p:cNvSpPr/>
          <p:nvPr/>
        </p:nvSpPr>
        <p:spPr bwMode="auto">
          <a:xfrm>
            <a:off x="6909657" y="3675492"/>
            <a:ext cx="365731" cy="274317"/>
          </a:xfrm>
          <a:prstGeom prst="leftArrow">
            <a:avLst/>
          </a:prstGeom>
          <a:solidFill>
            <a:srgbClr val="B23C00"/>
          </a:solidFill>
          <a:ln w="9525" cap="flat" cmpd="sng" algn="ctr">
            <a:solidFill>
              <a:srgbClr val="B23C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" name="Left Arrow 7"/>
          <p:cNvSpPr/>
          <p:nvPr/>
        </p:nvSpPr>
        <p:spPr bwMode="auto">
          <a:xfrm>
            <a:off x="4572000" y="2499396"/>
            <a:ext cx="365731" cy="274317"/>
          </a:xfrm>
          <a:prstGeom prst="leftArrow">
            <a:avLst/>
          </a:prstGeom>
          <a:solidFill>
            <a:srgbClr val="B23C00"/>
          </a:solidFill>
          <a:ln w="9525" cap="flat" cmpd="sng" algn="ctr">
            <a:solidFill>
              <a:srgbClr val="B23C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9" name="Left Arrow 8"/>
          <p:cNvSpPr/>
          <p:nvPr/>
        </p:nvSpPr>
        <p:spPr bwMode="auto">
          <a:xfrm>
            <a:off x="4667439" y="1772487"/>
            <a:ext cx="365731" cy="274317"/>
          </a:xfrm>
          <a:prstGeom prst="leftArrow">
            <a:avLst/>
          </a:prstGeom>
          <a:solidFill>
            <a:srgbClr val="B23C00"/>
          </a:solidFill>
          <a:ln w="9525" cap="flat" cmpd="sng" algn="ctr">
            <a:solidFill>
              <a:srgbClr val="B23C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63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7" y="1081268"/>
            <a:ext cx="8576305" cy="565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0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81" y="960147"/>
            <a:ext cx="8412438" cy="584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6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78" y="1066800"/>
            <a:ext cx="7955243" cy="553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Example: Text Finder Project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98" y="1042031"/>
            <a:ext cx="7863804" cy="56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53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Who’s in Control?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text-based program</a:t>
            </a:r>
          </a:p>
          <a:p>
            <a:pPr lvl="1"/>
            <a:r>
              <a:rPr lang="en-US" dirty="0" smtClean="0"/>
              <a:t>Your program is in control.</a:t>
            </a:r>
          </a:p>
          <a:p>
            <a:pPr lvl="1"/>
            <a:r>
              <a:rPr lang="en-US" dirty="0" smtClean="0"/>
              <a:t>Your program determines the application flow.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Interactive GUI-based program</a:t>
            </a:r>
          </a:p>
          <a:p>
            <a:pPr lvl="1"/>
            <a:r>
              <a:rPr lang="en-US" dirty="0">
                <a:solidFill>
                  <a:srgbClr val="B23C00"/>
                </a:solidFill>
              </a:rPr>
              <a:t>Inversion of </a:t>
            </a:r>
            <a:r>
              <a:rPr lang="en-US" dirty="0" smtClean="0">
                <a:solidFill>
                  <a:srgbClr val="B23C00"/>
                </a:solidFill>
              </a:rPr>
              <a:t>control.</a:t>
            </a:r>
            <a:endParaRPr lang="en-US" dirty="0">
              <a:solidFill>
                <a:srgbClr val="B23C00"/>
              </a:solidFill>
            </a:endParaRPr>
          </a:p>
          <a:p>
            <a:pPr lvl="1"/>
            <a:r>
              <a:rPr lang="en-US" dirty="0" smtClean="0"/>
              <a:t>Your program waits for events to occur.</a:t>
            </a:r>
          </a:p>
          <a:p>
            <a:pPr lvl="1"/>
            <a:r>
              <a:rPr lang="en-US" dirty="0" smtClean="0"/>
              <a:t>Your program reacts to events when they occur.</a:t>
            </a:r>
          </a:p>
          <a:p>
            <a:pPr lvl="1"/>
            <a:r>
              <a:rPr lang="en-US" dirty="0" smtClean="0"/>
              <a:t>The GUI framework that interacts with the user </a:t>
            </a:r>
            <a:br>
              <a:rPr lang="en-US" dirty="0" smtClean="0"/>
            </a:br>
            <a:r>
              <a:rPr lang="en-US" dirty="0" smtClean="0"/>
              <a:t>is in control.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2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Unofficial Field Trip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Information on the IBM 1401:</a:t>
            </a:r>
          </a:p>
          <a:p>
            <a:pPr lvl="4"/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sz="2200" dirty="0"/>
              <a:t>General info: </a:t>
            </a:r>
            <a:r>
              <a:rPr lang="en-US" sz="2200" dirty="0">
                <a:hlinkClick r:id="rId2"/>
              </a:rPr>
              <a:t>http://en.wikipedia.org/wiki/IBM_1401</a:t>
            </a:r>
            <a:endParaRPr lang="en-US" sz="2200" dirty="0"/>
          </a:p>
          <a:p>
            <a:pPr lvl="1">
              <a:lnSpc>
                <a:spcPct val="90000"/>
              </a:lnSpc>
            </a:pPr>
            <a:r>
              <a:rPr lang="en-US" sz="2200" dirty="0"/>
              <a:t>My summer seminar: </a:t>
            </a:r>
            <a:r>
              <a:rPr lang="en-US" sz="2200" dirty="0">
                <a:hlinkClick r:id="rId3"/>
              </a:rPr>
              <a:t>http://www.cs.sjsu.edu/~mak/1401/</a:t>
            </a:r>
            <a:endParaRPr lang="en-US" sz="2200" dirty="0"/>
          </a:p>
          <a:p>
            <a:pPr lvl="1">
              <a:lnSpc>
                <a:spcPct val="90000"/>
              </a:lnSpc>
            </a:pPr>
            <a:r>
              <a:rPr lang="en-US" sz="2200" dirty="0"/>
              <a:t>Restoration: </a:t>
            </a:r>
            <a:r>
              <a:rPr lang="en-US" sz="2200" dirty="0">
                <a:hlinkClick r:id="rId4"/>
              </a:rPr>
              <a:t>http://ed-thelen.org/1401Project/</a:t>
            </a:r>
            <a:r>
              <a:rPr lang="en-US" sz="2200" dirty="0" smtClean="0">
                <a:hlinkClick r:id="rId4"/>
              </a:rPr>
              <a:t>1401RestorationPage.html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 </a:t>
            </a:r>
            <a:r>
              <a:rPr lang="en-US" dirty="0" smtClean="0"/>
              <a:t>We’ve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Strategy</a:t>
            </a:r>
          </a:p>
          <a:p>
            <a:r>
              <a:rPr lang="en-US" dirty="0" smtClean="0"/>
              <a:t>Observer</a:t>
            </a:r>
          </a:p>
          <a:p>
            <a:r>
              <a:rPr lang="en-US" dirty="0" smtClean="0"/>
              <a:t>Decorator</a:t>
            </a:r>
          </a:p>
          <a:p>
            <a:r>
              <a:rPr lang="en-US" dirty="0" smtClean="0"/>
              <a:t>Factory Method</a:t>
            </a:r>
          </a:p>
          <a:p>
            <a:r>
              <a:rPr lang="en-US" dirty="0" smtClean="0"/>
              <a:t>Abstract Factory</a:t>
            </a:r>
          </a:p>
          <a:p>
            <a:r>
              <a:rPr lang="en-US" dirty="0" smtClean="0"/>
              <a:t>Singleton</a:t>
            </a:r>
          </a:p>
          <a:p>
            <a:r>
              <a:rPr lang="en-US" dirty="0" smtClean="0"/>
              <a:t>Adapter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Facade</a:t>
            </a:r>
          </a:p>
          <a:p>
            <a:r>
              <a:rPr lang="en-US" dirty="0" smtClean="0"/>
              <a:t>State</a:t>
            </a:r>
          </a:p>
          <a:p>
            <a:r>
              <a:rPr lang="en-US" dirty="0" smtClean="0"/>
              <a:t>Iterator</a:t>
            </a:r>
          </a:p>
          <a:p>
            <a:r>
              <a:rPr lang="en-US" dirty="0" smtClean="0"/>
              <a:t>Composite</a:t>
            </a:r>
          </a:p>
          <a:p>
            <a:r>
              <a:rPr lang="en-US" dirty="0" smtClean="0"/>
              <a:t>Template Method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3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 and Qt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Qt is a multiplatform desktop applications </a:t>
            </a:r>
            <a:br>
              <a:rPr lang="en-US" dirty="0" smtClean="0"/>
            </a:br>
            <a:r>
              <a:rPr lang="en-US" dirty="0" smtClean="0"/>
              <a:t>and GUI development toolkit.</a:t>
            </a:r>
          </a:p>
          <a:p>
            <a:pPr lvl="1"/>
            <a:r>
              <a:rPr lang="en-US" dirty="0" smtClean="0"/>
              <a:t>Mac, Linux, Windows, mobile, ...</a:t>
            </a:r>
          </a:p>
          <a:p>
            <a:pPr lvl="1"/>
            <a:r>
              <a:rPr lang="en-US" dirty="0" smtClean="0"/>
              <a:t>Uses standard C++ with extensions.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Notable users</a:t>
            </a:r>
          </a:p>
          <a:p>
            <a:pPr lvl="1"/>
            <a:r>
              <a:rPr lang="en-US" dirty="0" smtClean="0"/>
              <a:t>KDE Plasma desktop environment</a:t>
            </a:r>
          </a:p>
          <a:p>
            <a:pPr lvl="1"/>
            <a:r>
              <a:rPr lang="en-US" dirty="0" smtClean="0"/>
              <a:t>Tesla Model S</a:t>
            </a:r>
          </a:p>
          <a:p>
            <a:pPr lvl="1"/>
            <a:r>
              <a:rPr lang="en-US" dirty="0" smtClean="0"/>
              <a:t>Adobe Photoshop</a:t>
            </a:r>
          </a:p>
          <a:p>
            <a:pPr lvl="1"/>
            <a:r>
              <a:rPr lang="en-US" dirty="0" smtClean="0"/>
              <a:t>Google Earth</a:t>
            </a:r>
          </a:p>
          <a:p>
            <a:pPr lvl="1"/>
            <a:r>
              <a:rPr lang="en-US" dirty="0" smtClean="0"/>
              <a:t>Skype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6CE3A-7281-7642-9900-6E16427813B2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707" y="2038877"/>
            <a:ext cx="3276610" cy="46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2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Patterns and </a:t>
            </a:r>
            <a:r>
              <a:rPr lang="en-US" dirty="0" smtClean="0"/>
              <a:t>Qt</a:t>
            </a:r>
            <a:r>
              <a:rPr lang="en-US" i="1" dirty="0" smtClean="0"/>
              <a:t>, cont’d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design patterns?</a:t>
            </a:r>
          </a:p>
          <a:p>
            <a:pPr lvl="1"/>
            <a:r>
              <a:rPr lang="en-US" dirty="0" smtClean="0"/>
              <a:t>Composite</a:t>
            </a:r>
          </a:p>
          <a:p>
            <a:pPr lvl="1"/>
            <a:r>
              <a:rPr lang="en-US" dirty="0" smtClean="0"/>
              <a:t>Abstract Factory</a:t>
            </a:r>
          </a:p>
          <a:p>
            <a:pPr lvl="1"/>
            <a:r>
              <a:rPr lang="en-US" dirty="0" smtClean="0"/>
              <a:t>Singleton</a:t>
            </a:r>
          </a:p>
          <a:p>
            <a:pPr lvl="1"/>
            <a:r>
              <a:rPr lang="en-US" dirty="0" smtClean="0"/>
              <a:t>Facade</a:t>
            </a:r>
          </a:p>
          <a:p>
            <a:pPr lvl="1"/>
            <a:r>
              <a:rPr lang="en-US" dirty="0" smtClean="0"/>
              <a:t>Iterator</a:t>
            </a:r>
          </a:p>
          <a:p>
            <a:pPr lvl="1"/>
            <a:r>
              <a:rPr lang="en-US" dirty="0" smtClean="0"/>
              <a:t>Observer</a:t>
            </a:r>
          </a:p>
          <a:p>
            <a:pPr lvl="1"/>
            <a:r>
              <a:rPr lang="en-US" dirty="0" smtClean="0"/>
              <a:t>Strategy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3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Extensions to Standard C++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Qt extends standard C++</a:t>
            </a:r>
          </a:p>
          <a:p>
            <a:pPr lvl="1"/>
            <a:r>
              <a:rPr lang="en-US" dirty="0" smtClean="0"/>
              <a:t>new data types (classes)</a:t>
            </a:r>
          </a:p>
          <a:p>
            <a:pPr lvl="1"/>
            <a:r>
              <a:rPr lang="en-US" dirty="0" smtClean="0"/>
              <a:t>new macros</a:t>
            </a:r>
          </a:p>
          <a:p>
            <a:pPr lvl="1"/>
            <a:r>
              <a:rPr lang="en-US" dirty="0" smtClean="0"/>
              <a:t>new cross-platform GUI library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9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Quadrant">
  <a:themeElements>
    <a:clrScheme name="Quadrant 2">
      <a:dk1>
        <a:srgbClr val="000000"/>
      </a:dk1>
      <a:lt1>
        <a:srgbClr val="FFFFFF"/>
      </a:lt1>
      <a:dk2>
        <a:srgbClr val="420000"/>
      </a:dk2>
      <a:lt2>
        <a:srgbClr val="660000"/>
      </a:lt2>
      <a:accent1>
        <a:srgbClr val="CCCC00"/>
      </a:accent1>
      <a:accent2>
        <a:srgbClr val="999966"/>
      </a:accent2>
      <a:accent3>
        <a:srgbClr val="FFFFFF"/>
      </a:accent3>
      <a:accent4>
        <a:srgbClr val="000000"/>
      </a:accent4>
      <a:accent5>
        <a:srgbClr val="E2E2AA"/>
      </a:accent5>
      <a:accent6>
        <a:srgbClr val="8A8A5C"/>
      </a:accent6>
      <a:hlink>
        <a:srgbClr val="996633"/>
      </a:hlink>
      <a:folHlink>
        <a:srgbClr val="993300"/>
      </a:folHlink>
    </a:clrScheme>
    <a:fontScheme name="Quadra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Quadrant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Quadrant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Quadrant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Quadrant</Template>
  <TotalTime>38566</TotalTime>
  <Words>1124</Words>
  <Application>Microsoft Macintosh PowerPoint</Application>
  <PresentationFormat>On-screen Show (4:3)</PresentationFormat>
  <Paragraphs>368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Courier New</vt:lpstr>
      <vt:lpstr>ＭＳ Ｐゴシック</vt:lpstr>
      <vt:lpstr>Times New Roman</vt:lpstr>
      <vt:lpstr>Wingdings</vt:lpstr>
      <vt:lpstr>Arial</vt:lpstr>
      <vt:lpstr>Quadrant</vt:lpstr>
      <vt:lpstr>CMPE 135: Object-Oriented Analysis  and Design November 21 Class Meeting</vt:lpstr>
      <vt:lpstr>Unofficial Field Trip</vt:lpstr>
      <vt:lpstr>Unofficial Field Trip, cont’d</vt:lpstr>
      <vt:lpstr>Unofficial Field Trip, cont’d</vt:lpstr>
      <vt:lpstr>Unofficial Field Trip, cont’d</vt:lpstr>
      <vt:lpstr>Design Patterns We’ve Covered</vt:lpstr>
      <vt:lpstr>Design Patterns and Qt</vt:lpstr>
      <vt:lpstr>Design Patterns and Qt, cont’d</vt:lpstr>
      <vt:lpstr>Extensions to Standard C++</vt:lpstr>
      <vt:lpstr>Example: QStringList and Iteration</vt:lpstr>
      <vt:lpstr>Example: QStringList and Iteration, cont’d</vt:lpstr>
      <vt:lpstr>Example: QStringList and Iteration, cont’d</vt:lpstr>
      <vt:lpstr>Example: QStringList and Iteration, cont’d</vt:lpstr>
      <vt:lpstr>Abstraction of the GUI</vt:lpstr>
      <vt:lpstr>Qt Tools</vt:lpstr>
      <vt:lpstr>Qt Creator</vt:lpstr>
      <vt:lpstr>Qt Signals and Slots</vt:lpstr>
      <vt:lpstr>Download and Install Qt</vt:lpstr>
      <vt:lpstr>Download and Install Qt, cont’d</vt:lpstr>
      <vt:lpstr>Example Qt Program: Simple</vt:lpstr>
      <vt:lpstr>Example Qt Program: Simple, cont’d</vt:lpstr>
      <vt:lpstr>Example Qt Program: Simple, cont’d</vt:lpstr>
      <vt:lpstr>Example Qt Program: Factorials</vt:lpstr>
      <vt:lpstr>Example Qt Program: Factorials, cont’d</vt:lpstr>
      <vt:lpstr>Example Qt Program: Factorials, cont’d</vt:lpstr>
      <vt:lpstr>Qt Creator</vt:lpstr>
      <vt:lpstr>Example: Text Finder Project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Example: Text Finder Project, cont’d</vt:lpstr>
      <vt:lpstr> Example: Text Finder Project, cont’d</vt:lpstr>
      <vt:lpstr>Who’s in Control?</vt:lpstr>
    </vt:vector>
  </TitlesOfParts>
  <Company>Apropos Logic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153: Concepts of Compiler Design</dc:title>
  <dc:creator>Ronald Mak</dc:creator>
  <cp:lastModifiedBy>Ronald Mak</cp:lastModifiedBy>
  <cp:revision>945</cp:revision>
  <dcterms:created xsi:type="dcterms:W3CDTF">2008-01-12T03:52:55Z</dcterms:created>
  <dcterms:modified xsi:type="dcterms:W3CDTF">2017-11-21T10:11:46Z</dcterms:modified>
</cp:coreProperties>
</file>

<file path=docProps/thumbnail.jpeg>
</file>